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62" r:id="rId2"/>
    <p:sldId id="259" r:id="rId3"/>
    <p:sldId id="257" r:id="rId4"/>
    <p:sldId id="256" r:id="rId5"/>
    <p:sldId id="263" r:id="rId6"/>
    <p:sldId id="258" r:id="rId7"/>
    <p:sldId id="260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815" autoAdjust="0"/>
    <p:restoredTop sz="94624" autoAdjust="0"/>
  </p:normalViewPr>
  <p:slideViewPr>
    <p:cSldViewPr>
      <p:cViewPr varScale="1">
        <p:scale>
          <a:sx n="69" d="100"/>
          <a:sy n="69" d="100"/>
        </p:scale>
        <p:origin x="-5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4A3A6-0EBC-4D91-ADE8-EBA2B69E666B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B2047C-0C7D-42AA-AD43-F26D80A58B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B09666E8-1F15-4DE7-BD9E-AD0D6C950304}" type="slidenum">
              <a:rPr lang="ru-RU" altLang="ru-RU" smtClean="0">
                <a:latin typeface="Arial" charset="0"/>
              </a:rPr>
              <a:pPr/>
              <a:t>2</a:t>
            </a:fld>
            <a:endParaRPr lang="ru-RU" altLang="ru-RU" smtClean="0">
              <a:latin typeface="Arial" charset="0"/>
            </a:endParaRPr>
          </a:p>
        </p:txBody>
      </p:sp>
      <p:sp>
        <p:nvSpPr>
          <p:cNvPr id="645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45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49489FAE-02AD-45D2-89BC-624B67BA8041}" type="slidenum">
              <a:rPr lang="ru-RU" altLang="ru-RU" smtClean="0">
                <a:latin typeface="Arial" charset="0"/>
              </a:rPr>
              <a:pPr/>
              <a:t>3</a:t>
            </a:fld>
            <a:endParaRPr lang="ru-RU" altLang="ru-RU" smtClean="0">
              <a:latin typeface="Arial" charset="0"/>
            </a:endParaRPr>
          </a:p>
        </p:txBody>
      </p:sp>
      <p:sp>
        <p:nvSpPr>
          <p:cNvPr id="5939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5939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7924A411-A6F1-4252-A0BC-12692E9DC5BF}" type="slidenum">
              <a:rPr lang="ru-RU" altLang="ru-RU" smtClean="0">
                <a:latin typeface="Arial" charset="0"/>
              </a:rPr>
              <a:pPr/>
              <a:t>4</a:t>
            </a:fld>
            <a:endParaRPr lang="ru-RU" altLang="ru-RU" smtClean="0">
              <a:latin typeface="Arial" charset="0"/>
            </a:endParaRPr>
          </a:p>
        </p:txBody>
      </p:sp>
      <p:sp>
        <p:nvSpPr>
          <p:cNvPr id="604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042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8207187A-778C-40F8-820A-0CA503B115E1}" type="slidenum">
              <a:rPr lang="ru-RU" altLang="ru-RU" smtClean="0">
                <a:latin typeface="Arial" charset="0"/>
              </a:rPr>
              <a:pPr/>
              <a:t>6</a:t>
            </a:fld>
            <a:endParaRPr lang="ru-RU" altLang="ru-RU" smtClean="0">
              <a:latin typeface="Arial" charset="0"/>
            </a:endParaRPr>
          </a:p>
        </p:txBody>
      </p:sp>
      <p:sp>
        <p:nvSpPr>
          <p:cNvPr id="6144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144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  <a:ln>
            <a:round/>
            <a:headEnd/>
            <a:tailEnd/>
          </a:ln>
        </p:spPr>
        <p:txBody>
          <a:bodyPr/>
          <a:lstStyle/>
          <a:p>
            <a:fld id="{0759DB68-51F9-408E-9347-C1542FBC4F73}" type="slidenum">
              <a:rPr lang="ru-RU" altLang="ru-RU" smtClean="0">
                <a:latin typeface="Arial" charset="0"/>
              </a:rPr>
              <a:pPr/>
              <a:t>7</a:t>
            </a:fld>
            <a:endParaRPr lang="ru-RU" altLang="ru-RU" smtClean="0">
              <a:latin typeface="Arial" charset="0"/>
            </a:endParaRPr>
          </a:p>
        </p:txBody>
      </p:sp>
      <p:sp>
        <p:nvSpPr>
          <p:cNvPr id="655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655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</p:spPr>
        <p:txBody>
          <a:bodyPr wrap="none" anchor="ctr"/>
          <a:lstStyle/>
          <a:p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sites.google.com/site/ucitelamv/home/cto-takoe-smyslovoe-ctenie/%D0%A0%D0%B8%D1%81%D1%83%D0%BD%D0%BE%D0%BA1.jpg?attredirects=0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ites.google.com/site/ucitelamv/home/cto-takoe-smyslovoe-ctenie/%D0%A0%D0%B8%D1%81%D1%83%D0%BD%D0%BE%D0%BA3.png?attredirects=0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s://sites.google.com/site/ucitelamv/home/cto-takoe-smyslovoe-ctenie/%D0%A0%D0%B8%D1%81%D1%83%D0%BD%D0%BE%D0%BA4.png?attredirects=0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s://sites.google.com/site/ucitelamv/home/cto-takoe-smyslovoe-ctenie/%D0%A0%D0%B8%D1%81%D1%83%D0%BD%D0%BE%D0%BA5.png?attredirects=0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Смысловое чтение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714356"/>
            <a:ext cx="7772400" cy="2428892"/>
          </a:xfrm>
        </p:spPr>
        <p:txBody>
          <a:bodyPr/>
          <a:lstStyle/>
          <a:p>
            <a:r>
              <a:rPr lang="ru-RU" b="1" u="sng" dirty="0" smtClean="0"/>
              <a:t>ШМО </a:t>
            </a:r>
            <a:br>
              <a:rPr lang="ru-RU" b="1" u="sng" dirty="0" smtClean="0"/>
            </a:br>
            <a:r>
              <a:rPr lang="ru-RU" b="1" u="sng" dirty="0" smtClean="0"/>
              <a:t>предметов гуманитарного цикла</a:t>
            </a:r>
            <a:endParaRPr lang="ru-RU" b="1" u="sng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ext Box 1"/>
          <p:cNvSpPr txBox="1">
            <a:spLocks noChangeArrowheads="1"/>
          </p:cNvSpPr>
          <p:nvPr/>
        </p:nvSpPr>
        <p:spPr bwMode="auto">
          <a:xfrm>
            <a:off x="1187450" y="260350"/>
            <a:ext cx="7086600" cy="73183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36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pic>
        <p:nvPicPr>
          <p:cNvPr id="3584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714752"/>
            <a:ext cx="4105275" cy="2908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-642974" y="214290"/>
            <a:ext cx="9144000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Чтение — вот лучшее учение.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Следовать за мыслями великого человека —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есть наука самая занимательная»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А.С. Пушкин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Text Box 2"/>
          <p:cNvSpPr txBox="1">
            <a:spLocks noChangeArrowheads="1"/>
          </p:cNvSpPr>
          <p:nvPr/>
        </p:nvSpPr>
        <p:spPr bwMode="auto">
          <a:xfrm>
            <a:off x="1143000" y="404813"/>
            <a:ext cx="7029450" cy="37957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5400" b="1" dirty="0" smtClean="0">
                <a:solidFill>
                  <a:schemeClr val="tx1"/>
                </a:solidFill>
                <a:latin typeface="Century Gothic" pitchFamily="34" charset="0"/>
              </a:rPr>
              <a:t>Понятие смыслового </a:t>
            </a:r>
            <a:r>
              <a:rPr lang="ru-RU" altLang="ru-RU" sz="5400" b="1" dirty="0">
                <a:solidFill>
                  <a:schemeClr val="tx1"/>
                </a:solidFill>
                <a:latin typeface="Century Gothic" pitchFamily="34" charset="0"/>
              </a:rPr>
              <a:t/>
            </a:r>
            <a:br>
              <a:rPr lang="ru-RU" altLang="ru-RU" sz="5400" b="1" dirty="0">
                <a:solidFill>
                  <a:schemeClr val="tx1"/>
                </a:solidFill>
                <a:latin typeface="Century Gothic" pitchFamily="34" charset="0"/>
              </a:rPr>
            </a:br>
            <a:r>
              <a:rPr lang="ru-RU" altLang="ru-RU" sz="5400" b="1" dirty="0">
                <a:solidFill>
                  <a:schemeClr val="tx1"/>
                </a:solidFill>
                <a:latin typeface="Century Gothic" pitchFamily="34" charset="0"/>
              </a:rPr>
              <a:t>чтения </a:t>
            </a:r>
            <a:br>
              <a:rPr lang="ru-RU" altLang="ru-RU" sz="5400" b="1" dirty="0">
                <a:solidFill>
                  <a:schemeClr val="tx1"/>
                </a:solidFill>
                <a:latin typeface="Century Gothic" pitchFamily="34" charset="0"/>
              </a:rPr>
            </a:br>
            <a:endParaRPr lang="ru-RU" altLang="ru-RU" sz="5400" b="1" dirty="0">
              <a:solidFill>
                <a:schemeClr val="tx1"/>
              </a:solidFill>
              <a:latin typeface="Century Gothic" pitchFamily="34" charset="0"/>
            </a:endParaRPr>
          </a:p>
        </p:txBody>
      </p:sp>
      <p:pic>
        <p:nvPicPr>
          <p:cNvPr id="30725" name="Picture 12" descr="Без имени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3284538"/>
            <a:ext cx="2035175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7224" y="3857628"/>
            <a:ext cx="4176713" cy="27352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1619250" y="476250"/>
            <a:ext cx="6102350" cy="4683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600" b="1">
                <a:solidFill>
                  <a:srgbClr val="000000"/>
                </a:solidFill>
                <a:latin typeface="Century Gothic" pitchFamily="34" charset="0"/>
              </a:rPr>
              <a:t>Смысловое чтение</a:t>
            </a: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539750" y="1125538"/>
            <a:ext cx="6192838" cy="5256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2900" indent="-341313" eaLnBrk="1" hangingPunct="1">
              <a:lnSpc>
                <a:spcPct val="125000"/>
              </a:lnSpc>
              <a:spcBef>
                <a:spcPts val="500"/>
              </a:spcBef>
              <a:buSzPct val="1000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dirty="0">
                <a:solidFill>
                  <a:srgbClr val="000000"/>
                </a:solidFill>
                <a:latin typeface="Century Gothic" pitchFamily="34" charset="0"/>
              </a:rPr>
              <a:t>Под </a:t>
            </a:r>
            <a:r>
              <a:rPr lang="ru-RU" altLang="ru-RU" sz="2400" b="1" dirty="0">
                <a:solidFill>
                  <a:srgbClr val="000000"/>
                </a:solidFill>
                <a:latin typeface="Century Gothic" pitchFamily="34" charset="0"/>
              </a:rPr>
              <a:t>смысловым чтением</a:t>
            </a:r>
            <a:r>
              <a:rPr lang="ru-RU" altLang="ru-RU" sz="2400" dirty="0">
                <a:solidFill>
                  <a:srgbClr val="000000"/>
                </a:solidFill>
                <a:latin typeface="Century Gothic" pitchFamily="34" charset="0"/>
              </a:rPr>
              <a:t> </a:t>
            </a:r>
            <a:r>
              <a:rPr lang="ru-RU" altLang="ru-RU" dirty="0">
                <a:solidFill>
                  <a:srgbClr val="000000"/>
                </a:solidFill>
                <a:latin typeface="Century Gothic" pitchFamily="34" charset="0"/>
              </a:rPr>
              <a:t>понимается </a:t>
            </a:r>
          </a:p>
          <a:p>
            <a:pPr marL="342900" indent="-341313" eaLnBrk="1" hangingPunct="1">
              <a:lnSpc>
                <a:spcPct val="125000"/>
              </a:lnSpc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b="1" i="1" dirty="0">
                <a:solidFill>
                  <a:srgbClr val="000000"/>
                </a:solidFill>
                <a:latin typeface="Century Gothic" pitchFamily="34" charset="0"/>
              </a:rPr>
              <a:t>осмысление</a:t>
            </a:r>
            <a:r>
              <a:rPr lang="ru-RU" altLang="ru-RU" dirty="0">
                <a:solidFill>
                  <a:srgbClr val="000000"/>
                </a:solidFill>
                <a:latin typeface="Century Gothic" pitchFamily="34" charset="0"/>
              </a:rPr>
              <a:t> цели чтения и выбор вида чтения в зависимости от цели; </a:t>
            </a:r>
          </a:p>
          <a:p>
            <a:pPr marL="342900" indent="-341313" eaLnBrk="1" hangingPunct="1">
              <a:lnSpc>
                <a:spcPct val="125000"/>
              </a:lnSpc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b="1" i="1" dirty="0">
                <a:solidFill>
                  <a:srgbClr val="000000"/>
                </a:solidFill>
                <a:latin typeface="Century Gothic" pitchFamily="34" charset="0"/>
              </a:rPr>
              <a:t>извлечение</a:t>
            </a:r>
            <a:r>
              <a:rPr lang="ru-RU" altLang="ru-RU" dirty="0">
                <a:solidFill>
                  <a:srgbClr val="000000"/>
                </a:solidFill>
                <a:latin typeface="Century Gothic" pitchFamily="34" charset="0"/>
              </a:rPr>
              <a:t> необходимой информации из </a:t>
            </a:r>
            <a:r>
              <a:rPr lang="ru-RU" altLang="ru-RU" dirty="0" smtClean="0">
                <a:solidFill>
                  <a:srgbClr val="000000"/>
                </a:solidFill>
                <a:latin typeface="Century Gothic" pitchFamily="34" charset="0"/>
              </a:rPr>
              <a:t>прочитанных текстов </a:t>
            </a:r>
            <a:r>
              <a:rPr lang="ru-RU" altLang="ru-RU" dirty="0">
                <a:solidFill>
                  <a:srgbClr val="000000"/>
                </a:solidFill>
                <a:latin typeface="Century Gothic" pitchFamily="34" charset="0"/>
              </a:rPr>
              <a:t>различных жанров;</a:t>
            </a:r>
          </a:p>
          <a:p>
            <a:pPr marL="342900" indent="-341313" eaLnBrk="1" hangingPunct="1">
              <a:lnSpc>
                <a:spcPct val="125000"/>
              </a:lnSpc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b="1" i="1" dirty="0">
                <a:solidFill>
                  <a:srgbClr val="000000"/>
                </a:solidFill>
                <a:latin typeface="Century Gothic" pitchFamily="34" charset="0"/>
              </a:rPr>
              <a:t> определение</a:t>
            </a:r>
            <a:r>
              <a:rPr lang="ru-RU" altLang="ru-RU" dirty="0">
                <a:solidFill>
                  <a:srgbClr val="000000"/>
                </a:solidFill>
                <a:latin typeface="Century Gothic" pitchFamily="34" charset="0"/>
              </a:rPr>
              <a:t> основной и второстепенной информации; </a:t>
            </a:r>
          </a:p>
          <a:p>
            <a:pPr marL="342900" indent="-341313" eaLnBrk="1" hangingPunct="1">
              <a:lnSpc>
                <a:spcPct val="125000"/>
              </a:lnSpc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dirty="0">
                <a:solidFill>
                  <a:srgbClr val="000000"/>
                </a:solidFill>
                <a:latin typeface="Century Gothic" pitchFamily="34" charset="0"/>
              </a:rPr>
              <a:t>свободная </a:t>
            </a:r>
            <a:r>
              <a:rPr lang="ru-RU" altLang="ru-RU" b="1" i="1" dirty="0">
                <a:solidFill>
                  <a:srgbClr val="000000"/>
                </a:solidFill>
                <a:latin typeface="Century Gothic" pitchFamily="34" charset="0"/>
              </a:rPr>
              <a:t>ориентация</a:t>
            </a:r>
            <a:r>
              <a:rPr lang="ru-RU" altLang="ru-RU" dirty="0">
                <a:solidFill>
                  <a:srgbClr val="000000"/>
                </a:solidFill>
                <a:latin typeface="Century Gothic" pitchFamily="34" charset="0"/>
              </a:rPr>
              <a:t> и восприятие текстов художественного, научного, публицистического и официально-делового стилей;</a:t>
            </a:r>
          </a:p>
          <a:p>
            <a:pPr marL="342900" indent="-341313" eaLnBrk="1" hangingPunct="1">
              <a:lnSpc>
                <a:spcPct val="125000"/>
              </a:lnSpc>
              <a:spcBef>
                <a:spcPts val="500"/>
              </a:spcBef>
              <a:buClr>
                <a:srgbClr val="000000"/>
              </a:buClr>
              <a:buSzPct val="100000"/>
              <a:buFontTx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ru-RU" altLang="ru-RU" dirty="0">
                <a:solidFill>
                  <a:srgbClr val="000000"/>
                </a:solidFill>
                <a:latin typeface="Century Gothic" pitchFamily="34" charset="0"/>
              </a:rPr>
              <a:t> </a:t>
            </a:r>
            <a:r>
              <a:rPr lang="ru-RU" altLang="ru-RU" b="1" i="1" dirty="0">
                <a:solidFill>
                  <a:srgbClr val="000000"/>
                </a:solidFill>
                <a:latin typeface="Century Gothic" pitchFamily="34" charset="0"/>
              </a:rPr>
              <a:t>понимание</a:t>
            </a:r>
            <a:r>
              <a:rPr lang="ru-RU" altLang="ru-RU" dirty="0">
                <a:solidFill>
                  <a:srgbClr val="000000"/>
                </a:solidFill>
                <a:latin typeface="Century Gothic" pitchFamily="34" charset="0"/>
              </a:rPr>
              <a:t> и адекватная </a:t>
            </a:r>
            <a:r>
              <a:rPr lang="ru-RU" altLang="ru-RU" b="1" i="1" dirty="0">
                <a:solidFill>
                  <a:srgbClr val="000000"/>
                </a:solidFill>
                <a:latin typeface="Century Gothic" pitchFamily="34" charset="0"/>
              </a:rPr>
              <a:t>оценка</a:t>
            </a:r>
            <a:r>
              <a:rPr lang="ru-RU" altLang="ru-RU" dirty="0">
                <a:solidFill>
                  <a:srgbClr val="000000"/>
                </a:solidFill>
                <a:latin typeface="Century Gothic" pitchFamily="34" charset="0"/>
              </a:rPr>
              <a:t> языка средств массовой информации»</a:t>
            </a:r>
          </a:p>
        </p:txBody>
      </p:sp>
      <p:pic>
        <p:nvPicPr>
          <p:cNvPr id="31749" name="Picture 5" descr="Без имени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00" y="3141663"/>
            <a:ext cx="2035175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sites.google.com/site/ucitelamv/_/rsrc/1391739944055/home/cto-takoe-smyslovoe-ctenie/%D0%A0%D0%B8%D1%81%D1%83%D0%BD%D0%BE%D0%BA1.jpg?height=272&amp;width=400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214290"/>
            <a:ext cx="8429684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1042988" y="188913"/>
            <a:ext cx="7086600" cy="731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3600" b="1">
                <a:solidFill>
                  <a:srgbClr val="000000"/>
                </a:solidFill>
                <a:latin typeface="Century Gothic" pitchFamily="34" charset="0"/>
              </a:rPr>
              <a:t>Цель смыслового чтения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827088" y="1125538"/>
            <a:ext cx="7848600" cy="2116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/>
          <a:lstStyle/>
          <a:p>
            <a:pPr marL="341313" indent="-34131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000">
                <a:solidFill>
                  <a:srgbClr val="000000"/>
                </a:solidFill>
              </a:rPr>
              <a:t>максимально точно и полно понять содержание текста, </a:t>
            </a:r>
          </a:p>
          <a:p>
            <a:pPr marL="341313" indent="-34131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000">
                <a:solidFill>
                  <a:srgbClr val="000000"/>
                </a:solidFill>
              </a:rPr>
              <a:t>уловить все детали,</a:t>
            </a:r>
          </a:p>
          <a:p>
            <a:pPr marL="341313" indent="-34131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000">
                <a:solidFill>
                  <a:srgbClr val="000000"/>
                </a:solidFill>
              </a:rPr>
              <a:t>практически осмыслить информацию, </a:t>
            </a:r>
          </a:p>
          <a:p>
            <a:pPr marL="341313" indent="-341313" eaLnBrk="1" hangingPunct="1">
              <a:spcBef>
                <a:spcPts val="500"/>
              </a:spcBef>
              <a:buClr>
                <a:srgbClr val="000000"/>
              </a:buClr>
              <a:buSzPct val="100000"/>
              <a:buFont typeface="Arial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ru-RU" altLang="ru-RU" sz="2000">
                <a:solidFill>
                  <a:srgbClr val="000000"/>
                </a:solidFill>
              </a:rPr>
              <a:t>проникновение в смысл с помощью анализа текста.</a:t>
            </a:r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755650" y="2852738"/>
            <a:ext cx="5543550" cy="32924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50000"/>
              </a:lnSpc>
              <a:spcBef>
                <a:spcPts val="500"/>
              </a:spcBef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ru-RU" altLang="ru-RU" sz="2000">
                <a:solidFill>
                  <a:srgbClr val="000000"/>
                </a:solidFill>
              </a:rPr>
              <a:t>Когда человек действительно вдумчиво читает, то у него обязательно работает воображение. Когда ребенок владеет смысловым чтением, то у него развивается устная речь и, как следующая важная ступень развития, речь письменная.</a:t>
            </a:r>
          </a:p>
        </p:txBody>
      </p:sp>
      <p:pic>
        <p:nvPicPr>
          <p:cNvPr id="32774" name="Picture 6" descr="Без имени-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3284538"/>
            <a:ext cx="2035175" cy="308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/>
          <p:cNvSpPr txBox="1">
            <a:spLocks noChangeArrowheads="1"/>
          </p:cNvSpPr>
          <p:nvPr/>
        </p:nvSpPr>
        <p:spPr bwMode="auto">
          <a:xfrm>
            <a:off x="1258888" y="188913"/>
            <a:ext cx="7086600" cy="7318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 eaLnBrk="1" hangingPunct="1">
              <a:buSzPct val="10000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ru-RU" altLang="ru-RU" sz="3600" b="1" dirty="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928662" y="214290"/>
            <a:ext cx="770185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Место смыслового чтения в ФГОС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Рисунок 4" descr="https://sites.google.com/site/ucitelamv/_/rsrc/1391740486390/home/cto-takoe-smyslovoe-ctenie/%D0%A0%D0%B8%D1%81%D1%83%D0%BD%D0%BE%D0%BA3.png">
            <a:hlinkClick r:id="rId3"/>
          </p:cNvPr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4414" y="1142959"/>
            <a:ext cx="6715172" cy="57150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586016" y="-214338"/>
            <a:ext cx="8557984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Навыки смыслового чтения являются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основой для освоения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основного содержания образования.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Рисунок 2" descr="https://sites.google.com/site/ucitelamv/_/rsrc/1391740826264/home/cto-takoe-smyslovoe-ctenie/%D0%A0%D0%B8%D1%81%D1%83%D0%BD%D0%BE%D0%BA4.png?height=400&amp;width=377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524000"/>
            <a:ext cx="7572428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sites.google.com/site/ucitelamv/_/rsrc/1391740994991/home/cto-takoe-smyslovoe-ctenie/%D0%A0%D0%B8%D1%81%D1%83%D0%BD%D0%BE%D0%BA5.png">
            <a:hlinkClick r:id="rId2"/>
          </p:cNvPr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14290"/>
            <a:ext cx="8929717" cy="6429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13</TotalTime>
  <Words>154</Words>
  <PresentationFormat>Экран (4:3)</PresentationFormat>
  <Paragraphs>29</Paragraphs>
  <Slides>9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Справедливость</vt:lpstr>
      <vt:lpstr>ШМО  предметов гуманитарного цикла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ШМО  предметов гуманитарного цикла</dc:title>
  <dc:creator>МОУ СОШ 32</dc:creator>
  <cp:lastModifiedBy>МОУ СОШ 32</cp:lastModifiedBy>
  <cp:revision>3</cp:revision>
  <dcterms:created xsi:type="dcterms:W3CDTF">2018-03-22T08:47:12Z</dcterms:created>
  <dcterms:modified xsi:type="dcterms:W3CDTF">2018-03-26T04:30:36Z</dcterms:modified>
</cp:coreProperties>
</file>