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Смысловое чтение на уроках музыки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169736"/>
          </a:xfrm>
        </p:spPr>
        <p:txBody>
          <a:bodyPr>
            <a:normAutofit/>
          </a:bodyPr>
          <a:lstStyle/>
          <a:p>
            <a:pPr algn="ctr"/>
            <a:endParaRPr lang="ru-RU" sz="3600" b="1" dirty="0" smtClean="0"/>
          </a:p>
          <a:p>
            <a:pPr algn="ctr"/>
            <a:r>
              <a:rPr lang="ru-RU" sz="3600" b="1" dirty="0" smtClean="0"/>
              <a:t>Формирование  универсальных учебных действий через смысловое чтение и работу с текстом на уроках музыки в</a:t>
            </a:r>
            <a:br>
              <a:rPr lang="ru-RU" sz="3600" b="1" dirty="0" smtClean="0"/>
            </a:br>
            <a:r>
              <a:rPr lang="ru-RU" sz="3600" b="1" dirty="0" smtClean="0"/>
              <a:t>5 классе</a:t>
            </a:r>
          </a:p>
          <a:p>
            <a:pPr algn="ctr"/>
            <a:endParaRPr lang="ru-RU" sz="2800" dirty="0" smtClean="0"/>
          </a:p>
          <a:p>
            <a:pPr algn="ctr"/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Приемы формирования познавательных УУД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Формулировать на основе текста свои доказательства.</a:t>
            </a:r>
            <a:r>
              <a:rPr lang="ru-RU" dirty="0" smtClean="0"/>
              <a:t> (индивидуальная  или парная работа)</a:t>
            </a:r>
          </a:p>
          <a:p>
            <a:r>
              <a:rPr lang="ru-RU" dirty="0" smtClean="0"/>
              <a:t>Составить два суждения </a:t>
            </a:r>
            <a:r>
              <a:rPr lang="ru-RU" b="1" dirty="0" smtClean="0"/>
              <a:t>«Верно ли, что…»</a:t>
            </a:r>
            <a:r>
              <a:rPr lang="ru-RU" dirty="0" smtClean="0"/>
              <a:t> </a:t>
            </a:r>
          </a:p>
          <a:p>
            <a:r>
              <a:rPr lang="ru-RU" dirty="0" smtClean="0"/>
              <a:t>1)музыка в театре, кино и ТВ играет одну из главных ролей, раскрывая содержание спектакля, кинофильма, передачи?</a:t>
            </a:r>
          </a:p>
          <a:p>
            <a:r>
              <a:rPr lang="ru-RU" dirty="0" smtClean="0"/>
              <a:t>2)для создания М/фильма и К/фильма не требуется сценарий?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400" dirty="0" smtClean="0"/>
              <a:t>Приемы формирования познавательных УУД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703136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/>
              <a:t>«</a:t>
            </a:r>
            <a:r>
              <a:rPr lang="ru-RU" b="1" dirty="0" smtClean="0"/>
              <a:t>Три подсказки</a:t>
            </a:r>
            <a:r>
              <a:rPr lang="ru-RU" dirty="0" smtClean="0"/>
              <a:t>» (парная работа, ответы на карточках сдают учителю)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1.Он родился на Урале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2.Девять опер сочинил</a:t>
            </a:r>
          </a:p>
          <a:p>
            <a:pPr marL="274320" indent="-274320">
              <a:defRPr/>
            </a:pPr>
            <a:r>
              <a:rPr lang="ru-RU" dirty="0" smtClean="0"/>
              <a:t> 3.Есть альбомы о природе и детей он не  забыл.</a:t>
            </a:r>
          </a:p>
          <a:p>
            <a:pPr marL="274320" indent="-274320">
              <a:defRPr/>
            </a:pPr>
            <a:r>
              <a:rPr lang="ru-RU" sz="3200" b="1" dirty="0" smtClean="0"/>
              <a:t>                                      </a:t>
            </a:r>
            <a:r>
              <a:rPr lang="ru-RU" sz="2400" dirty="0" smtClean="0"/>
              <a:t>( П.И.Чайковский)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1.Инструмент, как пианино, но гораздо меньше он.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2.Вместо струн внутри пластины, слышен звонкий перезвон.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3.Если клавиш,  кто коснётся, как же инструмент зовётся?</a:t>
            </a:r>
          </a:p>
          <a:p>
            <a:pPr marL="274320" indent="-274320">
              <a:defRPr/>
            </a:pPr>
            <a:r>
              <a:rPr lang="ru-RU" sz="3200" dirty="0" smtClean="0"/>
              <a:t>                                        </a:t>
            </a:r>
            <a:r>
              <a:rPr lang="ru-RU" sz="2400" dirty="0" smtClean="0"/>
              <a:t>( Челеста)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000" dirty="0" smtClean="0"/>
              <a:t>Приемы формирования познавательных УУД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25533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Написание творческих заданий. Продолжить рассказ, используя полученные знания на уроке.</a:t>
            </a:r>
          </a:p>
          <a:p>
            <a:endParaRPr lang="ru-RU" sz="2400" dirty="0" smtClean="0"/>
          </a:p>
          <a:p>
            <a:r>
              <a:rPr lang="ru-RU" sz="2400" dirty="0" smtClean="0"/>
              <a:t>Действие балета-сказки «Щелкунчик» происходит в маленьком немецком городке. Дети и взрослые веселятся…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 descr="attac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235746" y="2207968"/>
            <a:ext cx="4622254" cy="46500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2133600" y="838200"/>
            <a:ext cx="6629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Black" pitchFamily="34" charset="0"/>
              </a:rPr>
              <a:t>Люди перестают мыслить,</a:t>
            </a:r>
            <a:br>
              <a:rPr lang="ru-RU" sz="2800" b="1" dirty="0" smtClean="0">
                <a:latin typeface="Arial Black" pitchFamily="34" charset="0"/>
              </a:rPr>
            </a:br>
            <a:r>
              <a:rPr lang="ru-RU" sz="2800" b="1" dirty="0" smtClean="0">
                <a:latin typeface="Arial Black" pitchFamily="34" charset="0"/>
              </a:rPr>
              <a:t>когда перестают читать.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>                                               (</a:t>
            </a:r>
            <a:r>
              <a:rPr lang="ru-RU" sz="2400" dirty="0" err="1" smtClean="0"/>
              <a:t>Дени</a:t>
            </a:r>
            <a:r>
              <a:rPr lang="ru-RU" sz="2400" dirty="0" smtClean="0"/>
              <a:t> Дидро)</a:t>
            </a:r>
            <a:r>
              <a:rPr lang="ru-RU" sz="1200" dirty="0" smtClean="0"/>
              <a:t/>
            </a:r>
            <a:br>
              <a:rPr lang="ru-RU" sz="1200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831102"/>
          </a:xfrm>
        </p:spPr>
        <p:txBody>
          <a:bodyPr>
            <a:normAutofit fontScale="90000"/>
          </a:bodyPr>
          <a:lstStyle/>
          <a:p>
            <a:r>
              <a:rPr lang="ru-RU" sz="4400" dirty="0" smtClean="0"/>
              <a:t>В России создана «Национальная программа поддержки и развития чтения в России». </a:t>
            </a:r>
            <a:br>
              <a:rPr lang="ru-RU" sz="4400" dirty="0" smtClean="0"/>
            </a:br>
            <a:r>
              <a:rPr lang="ru-RU" sz="4400" dirty="0" smtClean="0"/>
              <a:t>Срок реализации программы- 2007-2020гг.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8153400" cy="25146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</a:rPr>
              <a:t> «</a:t>
            </a:r>
            <a:r>
              <a:rPr lang="ru-RU" sz="2400" dirty="0" smtClean="0">
                <a:latin typeface="Times New Roman" pitchFamily="18" charset="0"/>
              </a:rPr>
              <a:t>Воспитание и развитие качеств личности,    отвечающих</a:t>
            </a:r>
            <a:r>
              <a:rPr lang="ru-RU" sz="2400" b="1" dirty="0" smtClean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</a:rPr>
              <a:t>требованиям информационного общества,</a:t>
            </a:r>
            <a:r>
              <a:rPr lang="ru-RU" sz="2400" b="1" dirty="0" smtClean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</a:rPr>
              <a:t>личности, свободно ориентирующейся в потоках информации, способной конструктивно общаться, сотрудничать, эффективно решать учебные и познавательные задачи в процессе жизнедеятельности» (ФГОС).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2895600" y="838200"/>
            <a:ext cx="34290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dirty="0">
                <a:latin typeface="Times New Roman" pitchFamily="18" charset="0"/>
              </a:rPr>
              <a:t>Навык чтения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990600" y="3733800"/>
            <a:ext cx="27432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>
                <a:latin typeface="Times New Roman" pitchFamily="18" charset="0"/>
              </a:rPr>
              <a:t>Техническая сторона</a:t>
            </a: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5715000" y="3733800"/>
            <a:ext cx="28194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>
                <a:latin typeface="Times New Roman" pitchFamily="18" charset="0"/>
              </a:rPr>
              <a:t>Смысловая сторона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rot="16200000" flipH="1">
            <a:off x="5600700" y="2705100"/>
            <a:ext cx="762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2933700" y="2705100"/>
            <a:ext cx="762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19200" y="52578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</a:rPr>
              <a:t>способ чтения,</a:t>
            </a:r>
            <a:br>
              <a:rPr lang="ru-RU" b="1" dirty="0" smtClean="0">
                <a:latin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</a:rPr>
              <a:t>темп чтения,</a:t>
            </a:r>
            <a:br>
              <a:rPr lang="ru-RU" b="1" dirty="0" smtClean="0">
                <a:latin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</a:rPr>
              <a:t>правильность чтения,</a:t>
            </a:r>
            <a:br>
              <a:rPr lang="ru-RU" b="1" dirty="0" smtClean="0">
                <a:latin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</a:rPr>
              <a:t>выразительность.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400800" y="5018244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</a:rPr>
              <a:t>понимание содержания и смысла читаемого.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450102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>
                <a:latin typeface="Times New Roman" pitchFamily="18" charset="0"/>
              </a:rPr>
              <a:t>Чтение</a:t>
            </a:r>
            <a:r>
              <a:rPr lang="ru-RU" sz="4400" dirty="0" smtClean="0">
                <a:latin typeface="Times New Roman" pitchFamily="18" charset="0"/>
              </a:rPr>
              <a:t> - это качество человека, которое должно совершенствоваться на протяжении всей его жизни в разных ситуациях деятельности и общения.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3733800"/>
            <a:ext cx="7406640" cy="2743200"/>
          </a:xfrm>
        </p:spPr>
        <p:txBody>
          <a:bodyPr/>
          <a:lstStyle/>
          <a:p>
            <a:r>
              <a:rPr lang="ru-RU" sz="2800" b="1" dirty="0" smtClean="0"/>
              <a:t>Обязательный компонент </a:t>
            </a:r>
            <a:r>
              <a:rPr lang="ru-RU" sz="2800" b="1" dirty="0" err="1" smtClean="0"/>
              <a:t>метапредметных</a:t>
            </a:r>
            <a:r>
              <a:rPr lang="ru-RU" sz="2800" b="1" dirty="0" smtClean="0"/>
              <a:t> результатов освоения основной образовательной программы</a:t>
            </a:r>
            <a:r>
              <a:rPr lang="ru-RU" sz="2400" b="1" dirty="0" smtClean="0"/>
              <a:t>:</a:t>
            </a:r>
            <a:r>
              <a:rPr lang="ru-RU" sz="2400" dirty="0" smtClean="0"/>
              <a:t> - </a:t>
            </a:r>
            <a:r>
              <a:rPr lang="ru-RU" sz="2800" dirty="0" smtClean="0"/>
              <a:t>овладение навыками смыслового чтения текстов различных стилей и жанров в соответствии с целями и задачами;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065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Приемы формирования коммуникативных  и регулятивных  УУД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286000"/>
            <a:ext cx="7498080" cy="39624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Постановка вопросов к теме урока</a:t>
            </a:r>
          </a:p>
          <a:p>
            <a:pPr>
              <a:buFont typeface="Wingdings" pitchFamily="2" charset="2"/>
              <a:buNone/>
            </a:pPr>
            <a:endParaRPr lang="ru-RU" dirty="0" smtClean="0"/>
          </a:p>
          <a:p>
            <a:pPr>
              <a:buFont typeface="Wingdings" pitchFamily="2" charset="2"/>
              <a:buNone/>
            </a:pPr>
            <a:r>
              <a:rPr lang="ru-RU" i="1" dirty="0" smtClean="0"/>
              <a:t>ТЕМА:</a:t>
            </a:r>
            <a:r>
              <a:rPr lang="ru-RU" dirty="0" smtClean="0"/>
              <a:t> Опера  </a:t>
            </a:r>
            <a:r>
              <a:rPr lang="ru-RU" sz="3600" i="1" dirty="0" smtClean="0"/>
              <a:t> </a:t>
            </a:r>
          </a:p>
          <a:p>
            <a:pPr>
              <a:buFont typeface="Wingdings" pitchFamily="2" charset="2"/>
              <a:buNone/>
            </a:pPr>
            <a:endParaRPr lang="ru-RU" i="1" dirty="0" smtClean="0"/>
          </a:p>
          <a:p>
            <a:pPr>
              <a:buFont typeface="Wingdings" pitchFamily="2" charset="2"/>
              <a:buNone/>
            </a:pPr>
            <a:r>
              <a:rPr lang="ru-RU" dirty="0" smtClean="0"/>
              <a:t>-Что такое опера?</a:t>
            </a:r>
          </a:p>
          <a:p>
            <a:pPr>
              <a:buFont typeface="Wingdings" pitchFamily="2" charset="2"/>
              <a:buNone/>
            </a:pPr>
            <a:r>
              <a:rPr lang="ru-RU" dirty="0" smtClean="0"/>
              <a:t>-Где и когда она появилась?          </a:t>
            </a:r>
          </a:p>
          <a:p>
            <a:pPr>
              <a:buFont typeface="Wingdings" pitchFamily="2" charset="2"/>
              <a:buNone/>
            </a:pPr>
            <a:r>
              <a:rPr lang="ru-RU" dirty="0" smtClean="0"/>
              <a:t>-Какие виды искусства соединяются в опере?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Приемы формирования коммуникативных  и регулятивных  УУД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90600" y="1752600"/>
            <a:ext cx="7406640" cy="495300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Постановка вопросов к теме урока</a:t>
            </a:r>
          </a:p>
          <a:p>
            <a:endParaRPr lang="ru-RU" dirty="0" smtClean="0"/>
          </a:p>
          <a:p>
            <a:r>
              <a:rPr lang="ru-RU" i="1" dirty="0" smtClean="0"/>
              <a:t>ТЕМА: Мюзикл</a:t>
            </a:r>
          </a:p>
          <a:p>
            <a:endParaRPr lang="ru-RU" i="1" dirty="0" smtClean="0"/>
          </a:p>
          <a:p>
            <a:pPr>
              <a:buFontTx/>
              <a:buChar char="-"/>
            </a:pPr>
            <a:r>
              <a:rPr lang="ru-RU" i="1" dirty="0" smtClean="0"/>
              <a:t>Что такое МЮЗИКЛ?</a:t>
            </a:r>
          </a:p>
          <a:p>
            <a:pPr>
              <a:buFontTx/>
              <a:buChar char="-"/>
            </a:pPr>
            <a:endParaRPr lang="ru-RU" i="1" dirty="0" smtClean="0"/>
          </a:p>
          <a:p>
            <a:pPr>
              <a:buFontTx/>
              <a:buChar char="-"/>
            </a:pPr>
            <a:r>
              <a:rPr lang="ru-RU" i="1" dirty="0" smtClean="0"/>
              <a:t>Где и когда он появился?</a:t>
            </a:r>
          </a:p>
          <a:p>
            <a:pPr>
              <a:buFontTx/>
              <a:buChar char="-"/>
            </a:pPr>
            <a:endParaRPr lang="ru-RU" i="1" dirty="0" smtClean="0"/>
          </a:p>
          <a:p>
            <a:pPr>
              <a:buFontTx/>
              <a:buChar char="-"/>
            </a:pPr>
            <a:r>
              <a:rPr lang="ru-RU" i="1" dirty="0" smtClean="0"/>
              <a:t>Какие особенности музыкального языка и манеры исполнения вокальных номеров отличают мюзикл от оперы?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dirty="0" smtClean="0"/>
              <a:t>Приемы формирования познавательных УУД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90600" y="1850064"/>
            <a:ext cx="7848600" cy="4322136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b="1" dirty="0" smtClean="0"/>
              <a:t>«Текст  с историческими ошибками»</a:t>
            </a:r>
            <a:endParaRPr lang="ru-RU" dirty="0" smtClean="0"/>
          </a:p>
          <a:p>
            <a:pPr marL="0">
              <a:defRPr/>
            </a:pPr>
            <a:r>
              <a:rPr lang="ru-RU" dirty="0" smtClean="0"/>
              <a:t>В парах или группах ученики составляют 2 -3 предложения с музыкальными ошибками и задают друг другу.</a:t>
            </a:r>
          </a:p>
          <a:p>
            <a:pPr marL="0">
              <a:defRPr/>
            </a:pPr>
            <a:r>
              <a:rPr lang="ru-RU" dirty="0" smtClean="0"/>
              <a:t>	</a:t>
            </a:r>
          </a:p>
          <a:p>
            <a:pPr marL="0">
              <a:defRPr/>
            </a:pPr>
            <a:r>
              <a:rPr lang="ru-RU" sz="3200" i="1" dirty="0" smtClean="0"/>
              <a:t>ТЕМА: Балет</a:t>
            </a:r>
            <a:endParaRPr lang="ru-RU" sz="36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/>
              <a:t>1.Балет  в переводе с итальянского означает пою.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/>
              <a:t>2.Зарождение балета- 20 век, Италия.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/>
              <a:t>3. В создании балета участвует только композитор.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dirty="0" smtClean="0"/>
              <a:t>Приемы формирования познавательных УУД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703136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b="1" dirty="0" smtClean="0"/>
              <a:t>«Музыкальный текст, с пропусками слов» </a:t>
            </a:r>
            <a:r>
              <a:rPr lang="ru-RU" dirty="0" smtClean="0"/>
              <a:t>Учащимися составляются  тексты и даются</a:t>
            </a:r>
            <a:r>
              <a:rPr lang="ru-RU" b="1" dirty="0" smtClean="0"/>
              <a:t>  </a:t>
            </a:r>
            <a:r>
              <a:rPr lang="ru-RU" dirty="0" smtClean="0"/>
              <a:t>слова для справок</a:t>
            </a:r>
            <a:r>
              <a:rPr lang="ru-RU" b="1" dirty="0" smtClean="0"/>
              <a:t> </a:t>
            </a:r>
            <a:r>
              <a:rPr lang="ru-RU" dirty="0" smtClean="0"/>
              <a:t> для индивидуальной  работы.</a:t>
            </a:r>
            <a:endParaRPr lang="ru-RU" b="1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i="1" dirty="0" smtClean="0"/>
              <a:t>ТЕМА: «Балет-сказка «Щелкунчик»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i="1" dirty="0" smtClean="0"/>
              <a:t>В основу либретто балета </a:t>
            </a:r>
            <a:r>
              <a:rPr lang="ru-RU" i="1" dirty="0" err="1" smtClean="0"/>
              <a:t>_________положен</a:t>
            </a:r>
            <a:r>
              <a:rPr lang="ru-RU" i="1" dirty="0" smtClean="0"/>
              <a:t> сюжет </a:t>
            </a:r>
            <a:r>
              <a:rPr lang="ru-RU" i="1" dirty="0" err="1" smtClean="0"/>
              <a:t>сказки________________</a:t>
            </a:r>
            <a:endParaRPr lang="ru-RU" i="1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i="1" dirty="0" smtClean="0"/>
              <a:t>Балет был поставлен на </a:t>
            </a:r>
            <a:r>
              <a:rPr lang="ru-RU" i="1" dirty="0" err="1" smtClean="0"/>
              <a:t>сцене______________________театра</a:t>
            </a:r>
            <a:endParaRPr lang="ru-RU" i="1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i="1" dirty="0" smtClean="0"/>
              <a:t>Завершает </a:t>
            </a:r>
            <a:r>
              <a:rPr lang="ru-RU" i="1" dirty="0" err="1" smtClean="0"/>
              <a:t>балет_______________,прославляющий</a:t>
            </a:r>
            <a:r>
              <a:rPr lang="ru-RU" i="1" dirty="0" smtClean="0"/>
              <a:t> красоту, весну и любовь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1900" i="1" dirty="0" smtClean="0"/>
              <a:t>Слова для справок: «Вальс цветов», П.И.Чайковский, </a:t>
            </a:r>
            <a:r>
              <a:rPr lang="ru-RU" sz="1900" i="1" dirty="0" err="1" smtClean="0"/>
              <a:t>Мариинский</a:t>
            </a:r>
            <a:r>
              <a:rPr lang="ru-RU" sz="1900" i="1" dirty="0" smtClean="0"/>
              <a:t> </a:t>
            </a:r>
            <a:r>
              <a:rPr lang="ru-RU" sz="1900" i="1" dirty="0" err="1" smtClean="0"/>
              <a:t>театр,Э.-Т.-А.Гофман</a:t>
            </a:r>
            <a:endParaRPr lang="ru-R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85</TotalTime>
  <Words>474</Words>
  <Application>Microsoft Office PowerPoint</Application>
  <PresentationFormat>Экран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Смысловое чтение на уроках музыки </vt:lpstr>
      <vt:lpstr>Презентация PowerPoint</vt:lpstr>
      <vt:lpstr>В России создана «Национальная программа поддержки и развития чтения в России».  Срок реализации программы- 2007-2020гг.</vt:lpstr>
      <vt:lpstr>Презентация PowerPoint</vt:lpstr>
      <vt:lpstr>Чтение - это качество человека, которое должно совершенствоваться на протяжении всей его жизни в разных ситуациях деятельности и общения.</vt:lpstr>
      <vt:lpstr>Приемы формирования коммуникативных  и регулятивных  УУД</vt:lpstr>
      <vt:lpstr>Приемы формирования коммуникативных  и регулятивных  УУД</vt:lpstr>
      <vt:lpstr>Приемы формирования познавательных УУД</vt:lpstr>
      <vt:lpstr>Приемы формирования познавательных УУД</vt:lpstr>
      <vt:lpstr>Приемы формирования познавательных УУД</vt:lpstr>
      <vt:lpstr>Приемы формирования познавательных УУД</vt:lpstr>
      <vt:lpstr>Приемы формирования познавательных УУД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Смысловое чтение на уроках музыки в 5 классе</dc:title>
  <dc:creator>Татьяна</dc:creator>
  <cp:lastModifiedBy>ДОМ</cp:lastModifiedBy>
  <cp:revision>11</cp:revision>
  <dcterms:created xsi:type="dcterms:W3CDTF">2015-12-16T13:13:20Z</dcterms:created>
  <dcterms:modified xsi:type="dcterms:W3CDTF">2018-03-25T18:10:15Z</dcterms:modified>
</cp:coreProperties>
</file>